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9711" r:id="rId2"/>
    <p:sldId id="9683" r:id="rId3"/>
    <p:sldId id="9688" r:id="rId4"/>
    <p:sldId id="9692" r:id="rId5"/>
    <p:sldId id="9693" r:id="rId6"/>
    <p:sldId id="9694" r:id="rId7"/>
    <p:sldId id="9716" r:id="rId8"/>
    <p:sldId id="9717" r:id="rId9"/>
    <p:sldId id="9719" r:id="rId10"/>
    <p:sldId id="9718" r:id="rId11"/>
    <p:sldId id="9722" r:id="rId12"/>
    <p:sldId id="9721" r:id="rId13"/>
    <p:sldId id="9720" r:id="rId14"/>
    <p:sldId id="9723" r:id="rId15"/>
    <p:sldId id="9712" r:id="rId16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50">
          <p15:clr>
            <a:srgbClr val="A4A3A4"/>
          </p15:clr>
        </p15:guide>
        <p15:guide id="2" orient="horz" pos="3820">
          <p15:clr>
            <a:srgbClr val="A4A3A4"/>
          </p15:clr>
        </p15:guide>
        <p15:guide id="3" pos="7588">
          <p15:clr>
            <a:srgbClr val="A4A3A4"/>
          </p15:clr>
        </p15:guide>
        <p15:guide id="4" pos="3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733D"/>
    <a:srgbClr val="8B372F"/>
    <a:srgbClr val="254061"/>
    <a:srgbClr val="0E90BE"/>
    <a:srgbClr val="F1615D"/>
    <a:srgbClr val="007E97"/>
    <a:srgbClr val="92100D"/>
    <a:srgbClr val="000000"/>
    <a:srgbClr val="0071C1"/>
    <a:srgbClr val="01B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80" autoAdjust="0"/>
    <p:restoredTop sz="96340" autoAdjust="0"/>
  </p:normalViewPr>
  <p:slideViewPr>
    <p:cSldViewPr>
      <p:cViewPr>
        <p:scale>
          <a:sx n="50" d="100"/>
          <a:sy n="50" d="100"/>
        </p:scale>
        <p:origin x="1310" y="701"/>
      </p:cViewPr>
      <p:guideLst>
        <p:guide pos="4050"/>
        <p:guide orient="horz" pos="3820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9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602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8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138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74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973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我图网旗舰店，为梦想积攒力量！ </a:t>
            </a:r>
            <a:r>
              <a:rPr lang="en-US" altLang="zh-CN"/>
              <a:t>https://meilechen.tmall.com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045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83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7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" r="48728" b="5129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2022/6/16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5" Type="http://schemas.openxmlformats.org/officeDocument/2006/relationships/slide" Target="slide4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2.jpe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0" y="0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5866936" y="2118974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913251" y="5034482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09243" y="2256559"/>
            <a:ext cx="65886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 smtClean="0">
                <a:solidFill>
                  <a:schemeClr val="bg1"/>
                </a:solidFill>
                <a:latin typeface="Yeseva One" panose="00000500000000000000" pitchFamily="2" charset="0"/>
                <a:ea typeface="方正尚酷简体" panose="02000000000000000000" pitchFamily="65" charset="-122"/>
                <a:cs typeface="+mn-ea"/>
                <a:sym typeface="+mn-lt"/>
              </a:rPr>
              <a:t>Signals and Image</a:t>
            </a:r>
          </a:p>
          <a:p>
            <a:r>
              <a:rPr lang="en-US" altLang="zh-CN" sz="4400" spc="300" dirty="0" smtClean="0">
                <a:solidFill>
                  <a:schemeClr val="bg1"/>
                </a:solidFill>
                <a:latin typeface="Yeseva One" panose="00000500000000000000" pitchFamily="2" charset="0"/>
                <a:ea typeface="方正尚酷简体" panose="02000000000000000000" pitchFamily="65" charset="-122"/>
                <a:cs typeface="+mn-ea"/>
                <a:sym typeface="+mn-lt"/>
              </a:rPr>
              <a:t>    Processing</a:t>
            </a:r>
            <a:endParaRPr lang="zh-CN" altLang="en-US" sz="4400" spc="300" dirty="0">
              <a:solidFill>
                <a:schemeClr val="bg1"/>
              </a:solidFill>
              <a:latin typeface="Yeseva One" panose="00000500000000000000" pitchFamily="2" charset="0"/>
              <a:ea typeface="方正尚酷简体" panose="02000000000000000000" pitchFamily="65" charset="-122"/>
              <a:cs typeface="+mn-ea"/>
              <a:sym typeface="+mn-lt"/>
            </a:endParaRPr>
          </a:p>
        </p:txBody>
      </p:sp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6914184" y="3793483"/>
            <a:ext cx="4848084" cy="203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Group 2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Mariam </a:t>
            </a:r>
            <a:r>
              <a:rPr lang="en-US" altLang="zh-CN" dirty="0" err="1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Magdy</a:t>
            </a:r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1000659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Ahmed </a:t>
            </a:r>
            <a:r>
              <a:rPr lang="en-US" altLang="zh-CN" dirty="0" err="1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Elaraby</a:t>
            </a:r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1002199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Omar </a:t>
            </a:r>
            <a:r>
              <a:rPr lang="en-US" altLang="zh-CN" dirty="0" err="1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Fadel</a:t>
            </a:r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1002097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Farida </a:t>
            </a:r>
            <a:r>
              <a:rPr lang="en-US" altLang="zh-CN" dirty="0" err="1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Helaly</a:t>
            </a:r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1000960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Omar Ashraf 1001942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Youssef </a:t>
            </a:r>
            <a:r>
              <a:rPr lang="en-US" altLang="zh-CN" dirty="0" err="1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Sameh</a:t>
            </a:r>
            <a:r>
              <a:rPr lang="en-US" altLang="zh-CN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1001681</a:t>
            </a:r>
            <a:endParaRPr lang="en-US" altLang="zh-CN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403575" y="6546174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10107893" y="6536783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1372870" y="6546174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0761625" y="6547034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633053" y="3760236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Tobu - Sunburs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90156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83" y="231949"/>
            <a:ext cx="10945216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4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8"/>
          <a:stretch/>
        </p:blipFill>
        <p:spPr>
          <a:xfrm>
            <a:off x="596727" y="1024037"/>
            <a:ext cx="6768752" cy="4896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671" y="774443"/>
            <a:ext cx="1872117" cy="53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9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25"/>
          <a:stretch/>
        </p:blipFill>
        <p:spPr>
          <a:xfrm>
            <a:off x="1460823" y="808013"/>
            <a:ext cx="3403104" cy="556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47" y="1322363"/>
            <a:ext cx="626364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2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65" y="347345"/>
            <a:ext cx="6865620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79" y="2536205"/>
            <a:ext cx="9380406" cy="23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26223" y="0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6692028" y="3358505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752875" y="4648623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33431" y="3523659"/>
            <a:ext cx="60708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 smtClean="0">
                <a:solidFill>
                  <a:schemeClr val="bg1"/>
                </a:solidFill>
                <a:latin typeface="Yeseva One" panose="00000500000000000000" pitchFamily="2" charset="0"/>
                <a:ea typeface="方正尚酷简体" panose="02000000000000000000" pitchFamily="65" charset="-122"/>
                <a:cs typeface="+mn-ea"/>
                <a:sym typeface="+mn-lt"/>
              </a:rPr>
              <a:t> Thank you </a:t>
            </a:r>
            <a:r>
              <a:rPr lang="en-US" altLang="zh-CN" sz="5400" spc="300" dirty="0" smtClean="0">
                <a:solidFill>
                  <a:schemeClr val="bg1"/>
                </a:solidFill>
                <a:latin typeface="Yeseva One" panose="00000500000000000000" pitchFamily="2" charset="0"/>
                <a:ea typeface="方正尚酷简体" panose="02000000000000000000" pitchFamily="65" charset="-122"/>
                <a:cs typeface="+mn-ea"/>
                <a:sym typeface="Wingdings" panose="05000000000000000000" pitchFamily="2" charset="2"/>
              </a:rPr>
              <a:t></a:t>
            </a:r>
          </a:p>
          <a:p>
            <a:r>
              <a:rPr lang="en-US" altLang="zh-CN" sz="5400" spc="300" dirty="0" smtClean="0">
                <a:solidFill>
                  <a:schemeClr val="bg1"/>
                </a:solidFill>
                <a:latin typeface="Yeseva One" panose="00000500000000000000" pitchFamily="2" charset="0"/>
                <a:ea typeface="方正尚酷简体" panose="02000000000000000000" pitchFamily="65" charset="-122"/>
                <a:cs typeface="+mn-ea"/>
                <a:sym typeface="Wingdings" panose="05000000000000000000" pitchFamily="2" charset="2"/>
              </a:rPr>
              <a:t>Any Questions?</a:t>
            </a:r>
            <a:r>
              <a:rPr lang="en-US" altLang="zh-CN" sz="5400" spc="300" dirty="0" smtClean="0">
                <a:solidFill>
                  <a:schemeClr val="bg1"/>
                </a:solidFill>
                <a:latin typeface="Yeseva One" panose="00000500000000000000" pitchFamily="2" charset="0"/>
                <a:ea typeface="方正尚酷简体" panose="02000000000000000000" pitchFamily="65" charset="-122"/>
                <a:cs typeface="+mn-ea"/>
                <a:sym typeface="+mn-lt"/>
              </a:rPr>
              <a:t>  </a:t>
            </a:r>
            <a:endParaRPr lang="zh-CN" altLang="en-US" sz="5400" spc="300" dirty="0">
              <a:solidFill>
                <a:schemeClr val="bg1"/>
              </a:solidFill>
              <a:latin typeface="Yeseva One" panose="00000500000000000000" pitchFamily="2" charset="0"/>
              <a:ea typeface="方正尚酷简体" panose="02000000000000000000" pitchFamily="65" charset="-122"/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149455" y="4424521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5" name="等腰三角形-1"/>
          <p:cNvSpPr/>
          <p:nvPr/>
        </p:nvSpPr>
        <p:spPr>
          <a:xfrm rot="5400000">
            <a:off x="-636472" y="1817937"/>
            <a:ext cx="2709833" cy="14368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直角三角形-3"/>
          <p:cNvSpPr/>
          <p:nvPr/>
        </p:nvSpPr>
        <p:spPr>
          <a:xfrm rot="5400000">
            <a:off x="-18258" y="-12032"/>
            <a:ext cx="3500603" cy="3500603"/>
          </a:xfrm>
          <a:prstGeom prst="rtTriangle">
            <a:avLst/>
          </a:prstGeom>
          <a:solidFill>
            <a:srgbClr val="0037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矩形-9"/>
          <p:cNvSpPr/>
          <p:nvPr/>
        </p:nvSpPr>
        <p:spPr>
          <a:xfrm>
            <a:off x="7899884" y="807590"/>
            <a:ext cx="3785908" cy="1163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960" b="1" dirty="0">
                <a:solidFill>
                  <a:schemeClr val="bg1"/>
                </a:solidFill>
                <a:latin typeface="Yeseva One" panose="00000500000000000000" pitchFamily="2" charset="0"/>
                <a:ea typeface="Yu Gothic" panose="020B0400000000000000" pitchFamily="34" charset="-128"/>
              </a:rPr>
              <a:t>Content</a:t>
            </a:r>
            <a:endParaRPr lang="zh-CN" altLang="en-US" sz="6960" b="1" dirty="0">
              <a:solidFill>
                <a:schemeClr val="bg1"/>
              </a:solidFill>
              <a:latin typeface="Yeseva One" panose="00000500000000000000" pitchFamily="2" charset="0"/>
              <a:ea typeface="Yu Gothic" panose="020B0400000000000000" pitchFamily="34" charset="-128"/>
            </a:endParaRPr>
          </a:p>
        </p:txBody>
      </p:sp>
      <p:sp>
        <p:nvSpPr>
          <p:cNvPr id="18" name="直角三角形-2"/>
          <p:cNvSpPr/>
          <p:nvPr/>
        </p:nvSpPr>
        <p:spPr>
          <a:xfrm rot="16200000">
            <a:off x="7566005" y="1375615"/>
            <a:ext cx="333879" cy="33387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-4"/>
          <p:cNvCxnSpPr/>
          <p:nvPr>
            <p:custDataLst>
              <p:tags r:id="rId1"/>
            </p:custDataLst>
          </p:nvPr>
        </p:nvCxnSpPr>
        <p:spPr>
          <a:xfrm>
            <a:off x="6429375" y="258331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-8">
            <a:hlinkClick r:id="rId15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43428" y="2541973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spc="600" dirty="0" smtClea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Introduction</a:t>
            </a:r>
            <a:endParaRPr lang="en-US" altLang="zh-CN" sz="2400" spc="6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1" name="矩形-7">
            <a:hlinkClick r:id="rId15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894851" y="2541973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2" name="矩形-6">
            <a:hlinkClick r:id="rId15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37059" y="3805419"/>
            <a:ext cx="5779512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spc="600" dirty="0" smtClea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Milestone 2 Overview</a:t>
            </a:r>
            <a:endParaRPr lang="en-US" altLang="zh-CN" sz="2400" spc="6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3" name="矩形-5">
            <a:hlinkClick r:id="rId15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4413151" y="3785498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2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矩形-4">
            <a:hlinkClick r:id="rId15" action="ppaction://hlinksldjump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57731" y="5302594"/>
            <a:ext cx="5315815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 fontScale="925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spc="600" dirty="0" smtClea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Milestone 4 Overview</a:t>
            </a:r>
            <a:endParaRPr lang="en-US" altLang="zh-CN" sz="2400" spc="6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5" name="矩形-3">
            <a:hlinkClick r:id="rId15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044988" y="5279496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3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连接符-3"/>
          <p:cNvCxnSpPr/>
          <p:nvPr>
            <p:custDataLst>
              <p:tags r:id="rId8"/>
            </p:custDataLst>
          </p:nvPr>
        </p:nvCxnSpPr>
        <p:spPr>
          <a:xfrm>
            <a:off x="5517952" y="3459632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-2"/>
          <p:cNvCxnSpPr/>
          <p:nvPr>
            <p:custDataLst>
              <p:tags r:id="rId9"/>
            </p:custDataLst>
          </p:nvPr>
        </p:nvCxnSpPr>
        <p:spPr>
          <a:xfrm>
            <a:off x="4481075" y="4515884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-1"/>
          <p:cNvCxnSpPr/>
          <p:nvPr>
            <p:custDataLst>
              <p:tags r:id="rId10"/>
            </p:custDataLst>
          </p:nvPr>
        </p:nvCxnSpPr>
        <p:spPr>
          <a:xfrm>
            <a:off x="3420493" y="555523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3571862" y="767506"/>
            <a:ext cx="5715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1. Introduction</a:t>
            </a:r>
            <a:endParaRPr lang="zh-CN" altLang="en-US" sz="48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756967" y="1814279"/>
            <a:ext cx="10306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200" dirty="0" smtClea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Two techniques for traffic sign detection</a:t>
            </a:r>
            <a:endParaRPr lang="en-US" altLang="zh-CN" sz="3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3" name="矩形-1"/>
          <p:cNvSpPr/>
          <p:nvPr>
            <p:custDataLst>
              <p:tags r:id="rId3"/>
            </p:custDataLst>
          </p:nvPr>
        </p:nvSpPr>
        <p:spPr>
          <a:xfrm>
            <a:off x="956767" y="3616325"/>
            <a:ext cx="95050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lphaUcPeriod"/>
            </a:pPr>
            <a:r>
              <a:rPr lang="en-US" altLang="zh-CN" sz="2800" dirty="0" smtClea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Classical Image Processing Methods</a:t>
            </a:r>
          </a:p>
          <a:p>
            <a:pPr marL="342900" indent="-342900">
              <a:lnSpc>
                <a:spcPct val="200000"/>
              </a:lnSpc>
              <a:buAutoNum type="alphaUcPeriod"/>
            </a:pPr>
            <a:r>
              <a:rPr lang="en-US" altLang="zh-CN" sz="28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Deep Learning </a:t>
            </a:r>
            <a:endParaRPr lang="en-US" altLang="zh-CN" sz="28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96" y="1275680"/>
            <a:ext cx="9433560" cy="57302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68935" y="231949"/>
            <a:ext cx="8019366" cy="827707"/>
          </a:xfrm>
          <a:prstGeom prst="rect">
            <a:avLst/>
          </a:prstGeom>
          <a:noFill/>
        </p:spPr>
        <p:txBody>
          <a:bodyPr wrap="square" lIns="128568" tIns="64284" rIns="128568" bIns="64284" rtlCol="0" anchor="ctr">
            <a:spAutoFit/>
          </a:bodyPr>
          <a:lstStyle/>
          <a:p>
            <a:pPr algn="ctr"/>
            <a:r>
              <a:rPr lang="en-US" altLang="zh-CN" sz="4535" b="1" dirty="0" smtClean="0">
                <a:solidFill>
                  <a:schemeClr val="bg1"/>
                </a:solidFill>
                <a:latin typeface="Yeseva One"/>
                <a:ea typeface="Adobe Myungjo Std M" panose="02020600000000000000" pitchFamily="18" charset="-128"/>
                <a:sym typeface="Arial" panose="020B0604020202020204" pitchFamily="34" charset="0"/>
              </a:rPr>
              <a:t>2.Milestone 2 Overview</a:t>
            </a:r>
            <a:endParaRPr lang="en-US" sz="4535" b="1" dirty="0">
              <a:solidFill>
                <a:schemeClr val="bg1"/>
              </a:solidFill>
              <a:latin typeface="Yeseva One"/>
              <a:ea typeface="Adobe Myungjo Std M" panose="02020600000000000000" pitchFamily="18" charset="-128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642451" y="447973"/>
            <a:ext cx="6845850" cy="827707"/>
          </a:xfrm>
          <a:prstGeom prst="rect">
            <a:avLst/>
          </a:prstGeom>
          <a:noFill/>
        </p:spPr>
        <p:txBody>
          <a:bodyPr wrap="square" lIns="128568" tIns="64284" rIns="128568" bIns="64284" rtlCol="0" anchor="ctr">
            <a:spAutoFit/>
          </a:bodyPr>
          <a:lstStyle/>
          <a:p>
            <a:pPr algn="ctr"/>
            <a:r>
              <a:rPr lang="en-US" altLang="zh-CN" sz="4535" b="1" dirty="0" smtClean="0">
                <a:solidFill>
                  <a:schemeClr val="bg1"/>
                </a:solidFill>
                <a:latin typeface="Yeseva One"/>
                <a:ea typeface="Adobe Myungjo Std M" panose="02020600000000000000" pitchFamily="18" charset="-128"/>
                <a:sym typeface="Arial" panose="020B0604020202020204" pitchFamily="34" charset="0"/>
              </a:rPr>
              <a:t>Resu</a:t>
            </a:r>
            <a:r>
              <a:rPr lang="en-US" altLang="zh-CN" sz="4535" b="1" dirty="0" smtClean="0">
                <a:solidFill>
                  <a:schemeClr val="bg1"/>
                </a:solidFill>
                <a:latin typeface="Yeseva One"/>
                <a:ea typeface="Adobe Myungjo Std M" panose="02020600000000000000" pitchFamily="18" charset="-128"/>
                <a:sym typeface="Arial" panose="020B0604020202020204" pitchFamily="34" charset="0"/>
              </a:rPr>
              <a:t>lts</a:t>
            </a:r>
            <a:endParaRPr lang="en-US" sz="4535" b="1" dirty="0">
              <a:solidFill>
                <a:schemeClr val="bg1"/>
              </a:solidFill>
              <a:latin typeface="Yeseva One"/>
              <a:ea typeface="Adobe Myungjo Std M" panose="02020600000000000000" pitchFamily="18" charset="-128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83" y="1672109"/>
            <a:ext cx="3867368" cy="356803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19526" y="5615495"/>
            <a:ext cx="6845850" cy="499155"/>
          </a:xfrm>
          <a:prstGeom prst="rect">
            <a:avLst/>
          </a:prstGeom>
          <a:noFill/>
        </p:spPr>
        <p:txBody>
          <a:bodyPr wrap="square" lIns="128568" tIns="64284" rIns="128568" bIns="64284" rtlCol="0" anchor="ctr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Arial" panose="020B0604020202020204" pitchFamily="34" charset="0"/>
              </a:rPr>
              <a:t>Filtered image with signs only visible</a:t>
            </a:r>
            <a:endParaRPr lang="en-US" sz="2400" b="1" dirty="0">
              <a:solidFill>
                <a:schemeClr val="bg1"/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59" y="1672109"/>
            <a:ext cx="3867368" cy="354395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805639" y="5612491"/>
            <a:ext cx="6845850" cy="499155"/>
          </a:xfrm>
          <a:prstGeom prst="rect">
            <a:avLst/>
          </a:prstGeom>
          <a:noFill/>
        </p:spPr>
        <p:txBody>
          <a:bodyPr wrap="square" lIns="128568" tIns="64284" rIns="128568" bIns="64284" rtlCol="0" anchor="ctr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Arial" panose="020B0604020202020204" pitchFamily="34" charset="0"/>
              </a:rPr>
              <a:t>Final Output</a:t>
            </a:r>
            <a:endParaRPr lang="en-US" sz="2400" b="1" dirty="0">
              <a:solidFill>
                <a:schemeClr val="bg1"/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2504628" y="252255"/>
            <a:ext cx="8114805" cy="827707"/>
          </a:xfrm>
          <a:prstGeom prst="rect">
            <a:avLst/>
          </a:prstGeom>
          <a:noFill/>
        </p:spPr>
        <p:txBody>
          <a:bodyPr wrap="square" lIns="128568" tIns="64284" rIns="128568" bIns="64284" rtlCol="0" anchor="ctr">
            <a:spAutoFit/>
          </a:bodyPr>
          <a:lstStyle/>
          <a:p>
            <a:pPr algn="ctr"/>
            <a:r>
              <a:rPr lang="en-US" sz="4535" b="1" dirty="0" smtClean="0">
                <a:solidFill>
                  <a:schemeClr val="bg1"/>
                </a:solidFill>
                <a:latin typeface="Yeseva One"/>
                <a:ea typeface="Adobe Myungjo Std M" panose="02020600000000000000" pitchFamily="18" charset="-128"/>
                <a:sym typeface="Arial" panose="020B0604020202020204" pitchFamily="34" charset="0"/>
              </a:rPr>
              <a:t>3.Milestone 4 Overview</a:t>
            </a:r>
            <a:endParaRPr lang="en-US" sz="4535" b="1" dirty="0">
              <a:solidFill>
                <a:schemeClr val="bg1"/>
              </a:solidFill>
              <a:latin typeface="Yeseva One"/>
              <a:ea typeface="Adobe Myungjo Std M" panose="02020600000000000000" pitchFamily="18" charset="-128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31" y="1096045"/>
            <a:ext cx="10058400" cy="583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79" y="231949"/>
            <a:ext cx="89535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5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8" b="63095"/>
          <a:stretch/>
        </p:blipFill>
        <p:spPr>
          <a:xfrm>
            <a:off x="1532831" y="375965"/>
            <a:ext cx="9701700" cy="2425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488533"/>
            <a:ext cx="4197127" cy="868487"/>
          </a:xfrm>
          <a:prstGeom prst="rect">
            <a:avLst/>
          </a:prstGeom>
          <a:noFill/>
        </p:spPr>
        <p:txBody>
          <a:bodyPr wrap="square" lIns="128568" tIns="64284" rIns="128568" bIns="64284" rtlCol="0" anchor="ctr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Arial" panose="020B0604020202020204" pitchFamily="34" charset="0"/>
              </a:rPr>
              <a:t>ReLU</a:t>
            </a:r>
            <a:r>
              <a:rPr lang="en-GB" sz="1600" b="1" dirty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Arial" panose="020B0604020202020204" pitchFamily="34" charset="0"/>
              </a:rPr>
              <a:t> is simple to compute and has a predictable gradient for the backpropagation of the error.</a:t>
            </a:r>
            <a:endParaRPr lang="en-US" sz="1600" b="1" dirty="0">
              <a:solidFill>
                <a:schemeClr val="bg1"/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4" y="3112269"/>
            <a:ext cx="2624650" cy="2193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3784" y="5365422"/>
            <a:ext cx="4197127" cy="868487"/>
          </a:xfrm>
          <a:prstGeom prst="rect">
            <a:avLst/>
          </a:prstGeom>
          <a:noFill/>
        </p:spPr>
        <p:txBody>
          <a:bodyPr wrap="square" lIns="128568" tIns="64284" rIns="128568" bIns="64284" rtlCol="0" anchor="ctr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Arial" panose="020B0604020202020204" pitchFamily="34" charset="0"/>
              </a:rPr>
              <a:t>We didn't use Sigmoid or </a:t>
            </a:r>
            <a:r>
              <a:rPr lang="en-GB" sz="1600" b="1" dirty="0" err="1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Arial" panose="020B0604020202020204" pitchFamily="34" charset="0"/>
              </a:rPr>
              <a:t>tanH</a:t>
            </a:r>
            <a:r>
              <a:rPr lang="en-GB" sz="1600" b="1" dirty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Arial" panose="020B0604020202020204" pitchFamily="34" charset="0"/>
              </a:rPr>
              <a:t> due to exploding and vanishing gradients and not zero </a:t>
            </a:r>
            <a:r>
              <a:rPr lang="en-GB" sz="1600" b="1" dirty="0" err="1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Arial" panose="020B0604020202020204" pitchFamily="34" charset="0"/>
              </a:rPr>
              <a:t>centered</a:t>
            </a:r>
            <a:endParaRPr lang="en-US" sz="1600" b="1" dirty="0">
              <a:solidFill>
                <a:schemeClr val="bg1"/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13" y="3068806"/>
            <a:ext cx="3945467" cy="2236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79" y="3178930"/>
            <a:ext cx="457700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9" r="31989"/>
          <a:stretch/>
        </p:blipFill>
        <p:spPr>
          <a:xfrm>
            <a:off x="180547" y="159941"/>
            <a:ext cx="6840760" cy="3838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1" y="4264396"/>
            <a:ext cx="4664652" cy="2304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55" y="660492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Dropout layers are important in training CNNs because they prevent overfitting on the training data.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50" y="4100005"/>
            <a:ext cx="4465823" cy="2511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51" y="447973"/>
            <a:ext cx="4465823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1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heme/theme1.xml><?xml version="1.0" encoding="utf-8"?>
<a:theme xmlns:a="http://schemas.openxmlformats.org/drawingml/2006/main" name="1_自定义设计方案">
  <a:themeElements>
    <a:clrScheme name="0105医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C1"/>
      </a:accent1>
      <a:accent2>
        <a:srgbClr val="01B0F1"/>
      </a:accent2>
      <a:accent3>
        <a:srgbClr val="0071C1"/>
      </a:accent3>
      <a:accent4>
        <a:srgbClr val="01B0F1"/>
      </a:accent4>
      <a:accent5>
        <a:srgbClr val="0071C1"/>
      </a:accent5>
      <a:accent6>
        <a:srgbClr val="01B0F1"/>
      </a:accent6>
      <a:hlink>
        <a:srgbClr val="0071C1"/>
      </a:hlink>
      <a:folHlink>
        <a:srgbClr val="01B0F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Office PowerPoint</Application>
  <PresentationFormat>Custom</PresentationFormat>
  <Paragraphs>55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Adobe Myungjo Std M</vt:lpstr>
      <vt:lpstr>微软雅黑</vt:lpstr>
      <vt:lpstr>宋体</vt:lpstr>
      <vt:lpstr>Yu Gothic</vt:lpstr>
      <vt:lpstr>Aharoni</vt:lpstr>
      <vt:lpstr>Arial</vt:lpstr>
      <vt:lpstr>Calibri</vt:lpstr>
      <vt:lpstr>Wingdings</vt:lpstr>
      <vt:lpstr>Yeseva One</vt:lpstr>
      <vt:lpstr>方正尚酷简体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</dc:title>
  <dc:creator/>
  <cp:lastModifiedBy/>
  <cp:revision>2</cp:revision>
  <dcterms:created xsi:type="dcterms:W3CDTF">2017-10-11T07:33:00Z</dcterms:created>
  <dcterms:modified xsi:type="dcterms:W3CDTF">2022-06-16T02:20:02Z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